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2" r:id="rId7"/>
    <p:sldId id="276" r:id="rId8"/>
    <p:sldId id="277" r:id="rId9"/>
    <p:sldId id="273" r:id="rId10"/>
    <p:sldId id="278" r:id="rId11"/>
    <p:sldId id="279" r:id="rId12"/>
    <p:sldId id="287" r:id="rId13"/>
    <p:sldId id="288" r:id="rId14"/>
    <p:sldId id="289" r:id="rId15"/>
    <p:sldId id="284" r:id="rId16"/>
    <p:sldId id="285" r:id="rId17"/>
    <p:sldId id="28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0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743" y="3932582"/>
            <a:ext cx="6971969" cy="1123121"/>
          </a:xfrm>
        </p:spPr>
        <p:txBody>
          <a:bodyPr/>
          <a:lstStyle/>
          <a:p>
            <a:r>
              <a:rPr lang="hr-HR" dirty="0"/>
              <a:t>POSTKVANTNA KRIPTOGRAFIJA ODABRANI ALGORITMI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1979" y="5744816"/>
            <a:ext cx="1813561" cy="705679"/>
          </a:xfrm>
        </p:spPr>
        <p:txBody>
          <a:bodyPr>
            <a:normAutofit/>
          </a:bodyPr>
          <a:lstStyle/>
          <a:p>
            <a:r>
              <a:rPr lang="hr-HR" dirty="0"/>
              <a:t>Filip Penzar</a:t>
            </a:r>
          </a:p>
          <a:p>
            <a:r>
              <a:rPr lang="hr-HR" dirty="0"/>
              <a:t>Krunoslav Tomičić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A4573A-E7E5-EB15-7040-314EA0C22958}"/>
              </a:ext>
            </a:extLst>
          </p:cNvPr>
          <p:cNvSpPr txBox="1">
            <a:spLocks/>
          </p:cNvSpPr>
          <p:nvPr/>
        </p:nvSpPr>
        <p:spPr>
          <a:xfrm>
            <a:off x="6379596" y="5744815"/>
            <a:ext cx="1813561" cy="70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Slađan Tadić</a:t>
            </a:r>
          </a:p>
          <a:p>
            <a:r>
              <a:rPr lang="hr-HR" dirty="0"/>
              <a:t>Velimir Kovačić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7ED7D8-AB4E-BFD4-C155-EA8F755B7A06}"/>
              </a:ext>
            </a:extLst>
          </p:cNvPr>
          <p:cNvSpPr txBox="1">
            <a:spLocks/>
          </p:cNvSpPr>
          <p:nvPr/>
        </p:nvSpPr>
        <p:spPr>
          <a:xfrm>
            <a:off x="4994743" y="5052389"/>
            <a:ext cx="7275442" cy="4340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200" dirty="0"/>
              <a:t>PROJEKT R - SVEUČILIŠTE U ZAGREBU, FAKULTET ELEKTROTEHNIKE I RAČUNARSTVA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995E-2441-8011-964B-BF842511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trike="noStrike" cap="all" spc="145" dirty="0">
                <a:solidFill>
                  <a:srgbClr val="000000"/>
                </a:solidFill>
                <a:latin typeface="Tenorite"/>
              </a:rPr>
              <a:t>PRIKAZ RADNOG OKRUŽENJA</a:t>
            </a:r>
            <a:endParaRPr lang="en-US" dirty="0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617B30CB-F0BE-E0D3-E3C9-9C1043E1D42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FC945-77AA-D7B2-4890-36756985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3B47A-8B0A-F002-2A40-8D8583C5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ACC2-4299-20E7-A10F-C1076A56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6CF914-99ED-154F-D196-17CF7FCDEC6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457200" y="1371600"/>
            <a:ext cx="5298480" cy="32000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3D327-F67C-1D05-B441-264CCC11A01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6400800" y="1361160"/>
            <a:ext cx="5316120" cy="3210480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741125-89F2-C58E-8A54-336A83E2D0D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865120" y="4343400"/>
            <a:ext cx="3507120" cy="2117880"/>
          </a:xfrm>
          <a:prstGeom prst="rect">
            <a:avLst/>
          </a:prstGeom>
          <a:ln w="0">
            <a:noFill/>
          </a:ln>
        </p:spPr>
      </p:pic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15FE265A-16FB-1247-06F9-97CC6BC45CBC}"/>
              </a:ext>
            </a:extLst>
          </p:cNvPr>
          <p:cNvSpPr/>
          <p:nvPr/>
        </p:nvSpPr>
        <p:spPr>
          <a:xfrm flipH="1">
            <a:off x="9372600" y="3429000"/>
            <a:ext cx="1828800" cy="914400"/>
          </a:xfrm>
          <a:prstGeom prst="line">
            <a:avLst/>
          </a:prstGeom>
          <a:ln w="0"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51295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57D7-28DB-CCBC-EC3C-CE4758E1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0" strike="noStrike" cap="all" spc="145" dirty="0">
                <a:solidFill>
                  <a:srgbClr val="000000"/>
                </a:solidFill>
                <a:latin typeface="Tenorite"/>
              </a:rPr>
              <a:t>STRUKTURA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2661D-A1C3-5EC2-F930-504F1227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8DAA-DEE6-5CC2-1AAB-0C87DF97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1A2-0F0E-32DA-08F4-AC9ECE4E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SPHINCS+ struktura">
            <a:extLst>
              <a:ext uri="{FF2B5EF4-FFF2-40B4-BE49-F238E27FC236}">
                <a16:creationId xmlns:a16="http://schemas.microsoft.com/office/drawing/2014/main" id="{C22ECDAD-ADA4-3463-3167-935748B508D3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971800" y="1600200"/>
            <a:ext cx="6657120" cy="38624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50683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D059B-7DC2-3ADA-CCEA-FFEBA78F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Falcon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5B103-FF60-5580-1409-8EE2F8E9F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121572"/>
            <a:ext cx="5111750" cy="20647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Shema </a:t>
            </a:r>
            <a:r>
              <a:rPr lang="en-US" dirty="0" err="1"/>
              <a:t>potpisa</a:t>
            </a:r>
            <a:r>
              <a:rPr lang="en-US" dirty="0"/>
              <a:t> </a:t>
            </a:r>
            <a:r>
              <a:rPr lang="en-US" dirty="0" err="1"/>
              <a:t>temelji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GPV random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NTRU </a:t>
            </a:r>
            <a:r>
              <a:rPr lang="en-US" dirty="0" err="1"/>
              <a:t>rešetkama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Koristi</a:t>
            </a:r>
            <a:r>
              <a:rPr lang="en-US" dirty="0"/>
              <a:t> FFT(Fast Fourier Transformation) za </a:t>
            </a:r>
            <a:r>
              <a:rPr lang="en-US" dirty="0" err="1"/>
              <a:t>izračun</a:t>
            </a:r>
            <a:r>
              <a:rPr lang="en-US" dirty="0"/>
              <a:t> </a:t>
            </a:r>
            <a:r>
              <a:rPr lang="en-US" dirty="0" err="1"/>
              <a:t>polinoma</a:t>
            </a:r>
            <a:r>
              <a:rPr lang="en-US" dirty="0"/>
              <a:t> f, g, F </a:t>
            </a:r>
            <a:r>
              <a:rPr lang="en-US" dirty="0" err="1"/>
              <a:t>i</a:t>
            </a:r>
            <a:r>
              <a:rPr lang="en-US" dirty="0"/>
              <a:t> G koji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tajni</a:t>
            </a:r>
            <a:r>
              <a:rPr lang="en-US" dirty="0"/>
              <a:t> </a:t>
            </a:r>
            <a:r>
              <a:rPr lang="en-US" dirty="0" err="1"/>
              <a:t>ključ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Za </a:t>
            </a:r>
            <a:r>
              <a:rPr lang="en-US" dirty="0" err="1"/>
              <a:t>javni</a:t>
            </a:r>
            <a:r>
              <a:rPr lang="en-US" dirty="0"/>
              <a:t> </a:t>
            </a:r>
            <a:r>
              <a:rPr lang="en-US" dirty="0" err="1"/>
              <a:t>ključ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riješiti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NTRU </a:t>
            </a:r>
            <a:r>
              <a:rPr lang="en-US" dirty="0" err="1"/>
              <a:t>jednadžbu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l-GR" dirty="0"/>
              <a:t>𝑓𝐺 − 𝑔𝐹 = 𝑞𝑚𝑜𝑑Φ 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Najveće prednosti: brzina i kompaktnost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Najveći nedostatak: složena implementacija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EBDE6-FFAE-CFB1-5786-BCC6627A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DF734-E056-5CD3-A56D-EDC1774A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5D73-2760-DCC0-3224-4E854D83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AA3B-E9E3-3F2C-B525-911BCF05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PRIKAZ RADNOG OKRUŽENJA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67234-CFEC-338D-F339-DD2A6645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51E2E-B980-0D0C-51AD-E740E314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26091-45A2-3A44-AF14-3625C14A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FB16B4-ACD4-B67E-7C5D-3F8186CCD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1" y="1637716"/>
            <a:ext cx="6045583" cy="35825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28CC96-20F8-D66C-32D0-91D00353D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856" y="1637715"/>
            <a:ext cx="5766335" cy="345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4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CD311-858D-D1F0-E514-3E9FA39B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DIJAGRAMI TOKA ZA GENERIRANJE KLJUČA/</a:t>
            </a:r>
            <a:r>
              <a:rPr lang="en-US" dirty="0" err="1"/>
              <a:t>Potpisa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35AFB-4BC1-F402-8681-46AF0F6B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6FF4-424C-10E4-A536-C4A2696A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73AC7-868F-88B5-207E-8E942E83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43D99-9407-1FB2-E137-17110DA54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4813300" cy="237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BB3D0B-E977-A696-D6C7-B43BBF16D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1690688"/>
            <a:ext cx="5359400" cy="3733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715F42-6DF8-E9D6-7DA6-1DCC21DB2BA8}"/>
              </a:ext>
            </a:extLst>
          </p:cNvPr>
          <p:cNvSpPr txBox="1"/>
          <p:nvPr/>
        </p:nvSpPr>
        <p:spPr>
          <a:xfrm>
            <a:off x="945931" y="4288221"/>
            <a:ext cx="1355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Rješi NTRU jednadžbu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C2B94A-C9D2-D59D-9D37-FC914DBA3D0E}"/>
              </a:ext>
            </a:extLst>
          </p:cNvPr>
          <p:cNvSpPr txBox="1"/>
          <p:nvPr/>
        </p:nvSpPr>
        <p:spPr>
          <a:xfrm>
            <a:off x="4442810" y="4273933"/>
            <a:ext cx="120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dirty="0"/>
              <a:t>Generiraj FALCON stablo</a:t>
            </a:r>
          </a:p>
        </p:txBody>
      </p:sp>
    </p:spTree>
    <p:extLst>
      <p:ext uri="{BB962C8B-B14F-4D97-AF65-F5344CB8AC3E}">
        <p14:creationId xmlns:p14="http://schemas.microsoft.com/office/powerpoint/2010/main" val="120389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3791" y="636104"/>
            <a:ext cx="4179570" cy="695739"/>
          </a:xfrm>
        </p:spPr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3320262" cy="365125"/>
          </a:xfrm>
        </p:spPr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CB25057C-FEEA-5CD9-6150-68DF84A78AB6}"/>
              </a:ext>
            </a:extLst>
          </p:cNvPr>
          <p:cNvSpPr txBox="1">
            <a:spLocks/>
          </p:cNvSpPr>
          <p:nvPr/>
        </p:nvSpPr>
        <p:spPr>
          <a:xfrm>
            <a:off x="4267200" y="1836436"/>
            <a:ext cx="5960165" cy="3741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/>
              <a:t>Ovim projektom upoznali smo se sa budućim industrijskim standardima, razumjeli i opisali algoritme te napravili demonstracijska sučelja.</a:t>
            </a:r>
          </a:p>
          <a:p>
            <a:endParaRPr lang="hr-HR" sz="1800" dirty="0"/>
          </a:p>
          <a:p>
            <a:r>
              <a:rPr lang="hr-HR" sz="1800" dirty="0"/>
              <a:t>Također, bitno je shvatiti prednosti i mane pojedinih algoritama, ali i spoznati da su upravo oni, ti koji slažu temelje </a:t>
            </a:r>
            <a:r>
              <a:rPr lang="hr-HR" sz="1800"/>
              <a:t>postkvantnih</a:t>
            </a:r>
            <a:r>
              <a:rPr lang="hr-HR" sz="1800" dirty="0"/>
              <a:t> kriptografskih sustava.</a:t>
            </a:r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3293592" cy="365125"/>
          </a:xfrm>
        </p:spPr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4724" y="6356348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B1F93CA-7922-6DB4-CB10-88D599A0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107" y="136525"/>
            <a:ext cx="3725517" cy="1325563"/>
          </a:xfrm>
        </p:spPr>
        <p:txBody>
          <a:bodyPr/>
          <a:lstStyle/>
          <a:p>
            <a:r>
              <a:rPr lang="hr-HR" dirty="0"/>
              <a:t>CILJ PROJEKTA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5760B26-BF0B-D50A-F2B9-4FE605B3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1620320"/>
            <a:ext cx="4550465" cy="4736028"/>
          </a:xfrm>
        </p:spPr>
        <p:txBody>
          <a:bodyPr>
            <a:normAutofit/>
          </a:bodyPr>
          <a:lstStyle/>
          <a:p>
            <a:r>
              <a:rPr lang="hr-HR" dirty="0"/>
              <a:t>Cilj projekta napraviti je sučelje za demonstraciju za svaki od 4 algoritma</a:t>
            </a:r>
          </a:p>
          <a:p>
            <a:r>
              <a:rPr lang="hr-HR" dirty="0"/>
              <a:t>Potrebno je proučiti službenu tehničku dokumentaciju, sažeti ju i prevesti </a:t>
            </a:r>
          </a:p>
          <a:p>
            <a:r>
              <a:rPr lang="hr-HR" dirty="0"/>
              <a:t>Na kraju je potrebno napraviti web stranicu i prezentaciju rada svakog algoritma</a:t>
            </a:r>
          </a:p>
          <a:p>
            <a:r>
              <a:rPr lang="hr-HR" dirty="0"/>
              <a:t>Popis algoritama: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CRYSTALS – </a:t>
            </a:r>
            <a:r>
              <a:rPr lang="hr-HR" dirty="0" err="1"/>
              <a:t>Kyber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CRYSTALS – </a:t>
            </a:r>
            <a:r>
              <a:rPr lang="hr-HR" dirty="0" err="1"/>
              <a:t>Dilithium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SPHINCS+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FALCON</a:t>
            </a:r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E2F0-FE3C-0475-E3C9-870996E31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CrYSTALS-Kyber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E02F2-2794-5492-8A4F-5DFC7513D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239215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Sustav razmjene ključeva zasnovan na rješavanju LWE problema preko modul rešetki.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Osnovna jednadžba glasi </a:t>
            </a:r>
            <a:r>
              <a:rPr lang="hr-HR" b="1" dirty="0"/>
              <a:t>B = As + e (</a:t>
            </a:r>
            <a:r>
              <a:rPr lang="hr-HR" b="1" dirty="0" err="1"/>
              <a:t>mod</a:t>
            </a:r>
            <a:r>
              <a:rPr lang="hr-HR" b="1" dirty="0"/>
              <a:t> 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Jednostavniji od prstenastog LWE, sigurniji od običnog LWE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Brz, učinkovit, mala količina prostora, mali ključevi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IND-CCA2 siguran!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EE7A-E196-00D6-C9E0-59459C7E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8DE38-52C9-019F-C3B7-618246B9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34635-57ED-7F75-251F-FB2CA63A1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6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A430F-42CD-DCED-E2E3-064503E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radnog okruženja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8CBB-B4BE-A3E5-D2E1-E838B08E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E4470-8C3B-FEF2-E423-FD547C3C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7465-B613-67EE-A066-B93CF356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9D22003D-C86A-8460-7EB4-A0B088022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34" y="1690688"/>
            <a:ext cx="5464131" cy="4044528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3F838EB-F47B-85C3-071D-08ED5EDFA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35" y="1690688"/>
            <a:ext cx="5464131" cy="40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7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4190-7D95-8680-B3AD-8CEBBD5F2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5A47-D1D9-C07F-5655-02EE2105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F7AF-AA4D-E159-F1D2-E0CBD859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9DF3B976-F0FE-E6EC-109D-F5B652BF6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673" y="853834"/>
            <a:ext cx="4277053" cy="4320696"/>
          </a:xfrm>
          <a:prstGeom prst="rect">
            <a:avLst/>
          </a:prstGeom>
        </p:spPr>
      </p:pic>
      <p:pic>
        <p:nvPicPr>
          <p:cNvPr id="12" name="Picture 11" descr="Chart&#10;&#10;Description automatically generated with medium confidence">
            <a:extLst>
              <a:ext uri="{FF2B5EF4-FFF2-40B4-BE49-F238E27FC236}">
                <a16:creationId xmlns:a16="http://schemas.microsoft.com/office/drawing/2014/main" id="{54BB07A2-D402-47C1-3F39-2DB13D4A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57" y="981075"/>
            <a:ext cx="4022086" cy="2447925"/>
          </a:xfrm>
          <a:prstGeom prst="rect">
            <a:avLst/>
          </a:prstGeom>
        </p:spPr>
      </p:pic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5D131C2C-ADBC-5095-D68C-8E788DA9E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954" y="3633473"/>
            <a:ext cx="5753100" cy="24479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6EC2299-22D1-5A05-6C42-35043B29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06" y="61182"/>
            <a:ext cx="10515600" cy="1325563"/>
          </a:xfrm>
        </p:spPr>
        <p:txBody>
          <a:bodyPr/>
          <a:lstStyle/>
          <a:p>
            <a:r>
              <a:rPr lang="hr-HR" dirty="0"/>
              <a:t>POJEDNOSTAVLJENI RAD ALGORITMA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05E5A-CFD5-E8DD-A6E5-DC99041576E5}"/>
              </a:ext>
            </a:extLst>
          </p:cNvPr>
          <p:cNvSpPr txBox="1"/>
          <p:nvPr/>
        </p:nvSpPr>
        <p:spPr>
          <a:xfrm>
            <a:off x="474602" y="1830895"/>
            <a:ext cx="184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sz="1600" dirty="0"/>
              <a:t>Korak</a:t>
            </a:r>
          </a:p>
          <a:p>
            <a:r>
              <a:rPr lang="hr-HR" sz="1600" dirty="0"/>
              <a:t>Alice generira javni i privatni ključ i objavljuje javni </a:t>
            </a:r>
            <a:r>
              <a:rPr lang="hr-HR" sz="1600" b="1" dirty="0"/>
              <a:t>At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F9543-173A-D8E1-B506-483B1183D41E}"/>
              </a:ext>
            </a:extLst>
          </p:cNvPr>
          <p:cNvSpPr txBox="1"/>
          <p:nvPr/>
        </p:nvSpPr>
        <p:spPr>
          <a:xfrm>
            <a:off x="5914620" y="1830894"/>
            <a:ext cx="2238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2. korak</a:t>
            </a:r>
          </a:p>
          <a:p>
            <a:r>
              <a:rPr lang="hr-HR" sz="1600" dirty="0"/>
              <a:t>Bob pomoću javnog ključa </a:t>
            </a:r>
            <a:r>
              <a:rPr lang="hr-HR" sz="1600" b="1" dirty="0"/>
              <a:t>At</a:t>
            </a:r>
            <a:r>
              <a:rPr lang="hr-HR" sz="1600" dirty="0"/>
              <a:t>, vektora </a:t>
            </a:r>
            <a:r>
              <a:rPr lang="hr-HR" sz="1600" b="1" dirty="0"/>
              <a:t>r</a:t>
            </a:r>
            <a:r>
              <a:rPr lang="hr-HR" sz="1600" dirty="0"/>
              <a:t> i greške </a:t>
            </a:r>
            <a:r>
              <a:rPr lang="hr-HR" sz="1600" b="1" dirty="0"/>
              <a:t>e</a:t>
            </a:r>
            <a:r>
              <a:rPr lang="hr-HR" sz="1600" dirty="0"/>
              <a:t> kriptira poruku </a:t>
            </a:r>
            <a:r>
              <a:rPr lang="hr-HR" sz="1600" b="1" dirty="0"/>
              <a:t>m</a:t>
            </a:r>
          </a:p>
          <a:p>
            <a:r>
              <a:rPr lang="hr-HR" sz="1600" dirty="0"/>
              <a:t>Šifru </a:t>
            </a:r>
            <a:r>
              <a:rPr lang="hr-HR" sz="1600" b="1" dirty="0" err="1"/>
              <a:t>uv</a:t>
            </a:r>
            <a:r>
              <a:rPr lang="hr-HR" sz="1600" dirty="0"/>
              <a:t> šalje natrag Alice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FCD3E-0D7E-C66A-F201-D6787EC56204}"/>
              </a:ext>
            </a:extLst>
          </p:cNvPr>
          <p:cNvSpPr txBox="1"/>
          <p:nvPr/>
        </p:nvSpPr>
        <p:spPr>
          <a:xfrm>
            <a:off x="367748" y="3945835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3. Korak</a:t>
            </a:r>
          </a:p>
          <a:p>
            <a:r>
              <a:rPr lang="hr-HR" sz="1600" dirty="0"/>
              <a:t>Alice pomoću privatnog ključa </a:t>
            </a:r>
            <a:r>
              <a:rPr lang="hr-HR" sz="1600" b="1" dirty="0"/>
              <a:t>s</a:t>
            </a:r>
            <a:r>
              <a:rPr lang="hr-HR" sz="1600" dirty="0"/>
              <a:t> dekriptira šifru </a:t>
            </a:r>
            <a:r>
              <a:rPr lang="hr-HR" sz="1600" b="1" dirty="0"/>
              <a:t>uv</a:t>
            </a:r>
            <a:r>
              <a:rPr lang="hr-HR" sz="1600" dirty="0"/>
              <a:t>. Dobiva originalnu poruku </a:t>
            </a:r>
            <a:r>
              <a:rPr lang="hr-HR" sz="1600" b="1" dirty="0"/>
              <a:t>m</a:t>
            </a:r>
            <a:r>
              <a:rPr lang="hr-HR" sz="1600" dirty="0"/>
              <a:t> s zanemarivo malom greškom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6821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4E61-7C84-F514-55DB-C62F9C60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Crystals-dilithium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92A7D07-DEC2-E767-A52B-7CB5435995F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62075" y="3660774"/>
                <a:ext cx="5111750" cy="2429130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Sigurnost zasnovana na problemu pronalaženja najkraćih vektora u rešetkama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Shema </a:t>
                </a:r>
                <a:r>
                  <a:rPr lang="hr-HR" i="1" dirty="0"/>
                  <a:t>Fiat–</a:t>
                </a:r>
                <a:r>
                  <a:rPr lang="hr-HR" i="1" dirty="0" err="1"/>
                  <a:t>Shamir</a:t>
                </a:r>
                <a:r>
                  <a:rPr lang="hr-HR" i="1" dirty="0"/>
                  <a:t> </a:t>
                </a:r>
                <a:r>
                  <a:rPr lang="hr-HR" i="1" dirty="0" err="1"/>
                  <a:t>with</a:t>
                </a:r>
                <a:r>
                  <a:rPr lang="hr-HR" i="1" dirty="0"/>
                  <a:t> </a:t>
                </a:r>
                <a:r>
                  <a:rPr lang="hr-HR" dirty="0" err="1"/>
                  <a:t>Aborts</a:t>
                </a:r>
                <a:r>
                  <a:rPr lang="hr-HR" dirty="0"/>
                  <a:t> nadograđena kompresijom ključeva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Operacije s vektorima polinoma u prstenu polinoma: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11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hr-H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hr-HR" sz="11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  <m:sub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hr-H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hr-H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hr-H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]/(</m:t>
                    </m:r>
                    <m:sSup>
                      <m:sSupPr>
                        <m:ctrlPr>
                          <a:rPr lang="hr-HR" sz="11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p>
                        <m:r>
                          <a:rPr lang="hr-H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hr-H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+ 1)</m:t>
                    </m:r>
                  </m:oMath>
                </a14:m>
                <a:endParaRPr lang="hr-H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Množenje vektora ubrzano pretvorbom NTT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hr-H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92A7D07-DEC2-E767-A52B-7CB543599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62075" y="3660774"/>
                <a:ext cx="5111750" cy="2429130"/>
              </a:xfrm>
              <a:blipFill>
                <a:blip r:embed="rId2"/>
                <a:stretch>
                  <a:fillRect l="-119" t="-50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B67B5-A53B-8AB7-765D-8C75A9D2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3A19C-67AD-1895-7775-61D713DF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6EE09-3E35-0B52-7178-68CD135E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39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6F915-1B3A-609E-0FBF-1E1BB640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FIAT-SHAMIR WITH ABORTS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1F57-7D8C-50D3-CEE1-270ACA99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DC5E-45D9-29F3-DC4B-B7CAE5FD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B53D-2CA5-D17C-1C35-7573170E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FE510166-98BC-1CFF-B919-2781942A3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11930"/>
              </p:ext>
            </p:extLst>
          </p:nvPr>
        </p:nvGraphicFramePr>
        <p:xfrm>
          <a:off x="905765" y="3980434"/>
          <a:ext cx="571182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17562" imgH="5328204" progId="Word.Document.12">
                  <p:embed/>
                </p:oleObj>
              </mc:Choice>
              <mc:Fallback>
                <p:oleObj name="Document" r:id="rId2" imgW="5717562" imgH="5328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5765" y="3980434"/>
                        <a:ext cx="5711825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563E4A15-29A0-5C56-6CF8-92B4E0252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92911"/>
              </p:ext>
            </p:extLst>
          </p:nvPr>
        </p:nvGraphicFramePr>
        <p:xfrm>
          <a:off x="6278943" y="2473071"/>
          <a:ext cx="571182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17562" imgH="5328204" progId="Word.Document.12">
                  <p:embed/>
                </p:oleObj>
              </mc:Choice>
              <mc:Fallback>
                <p:oleObj name="Document" r:id="rId4" imgW="5717562" imgH="5328204" progId="Word.Documen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FE510166-98BC-1CFF-B919-2781942A3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8943" y="2473071"/>
                        <a:ext cx="5711825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B483736C-6056-3A90-6092-43D3A0F80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62374"/>
              </p:ext>
            </p:extLst>
          </p:nvPr>
        </p:nvGraphicFramePr>
        <p:xfrm>
          <a:off x="905828" y="1872933"/>
          <a:ext cx="5711825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17562" imgH="5328204" progId="Word.Document.12">
                  <p:embed/>
                </p:oleObj>
              </mc:Choice>
              <mc:Fallback>
                <p:oleObj name="Document" r:id="rId6" imgW="5717562" imgH="5328204" progId="Word.Document.12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FE510166-98BC-1CFF-B919-2781942A3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5828" y="1872933"/>
                        <a:ext cx="5711825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6499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B50B4-A320-633B-40ED-A9C80231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PRIKAZ RADNOG OKRUŽENJA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05EBA-C693-025A-7AF1-A7510D93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A7B06-3014-D13C-4C29-834B70D7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6C11A-147E-7241-0CDE-B4C97A49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7ADE91CD-C680-10F7-F664-AD739AF76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3149"/>
            <a:ext cx="5185236" cy="3390019"/>
          </a:xfrm>
          <a:prstGeom prst="rect">
            <a:avLst/>
          </a:prstGeom>
        </p:spPr>
      </p:pic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C0617A45-883D-68C0-ACEF-AB1FA583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608" y="1383149"/>
            <a:ext cx="5282019" cy="346063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4174DC4-E975-9BAC-A7E7-BDAF4D8E0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958" y="3882203"/>
            <a:ext cx="2693540" cy="2203476"/>
          </a:xfrm>
          <a:prstGeom prst="rect">
            <a:avLst/>
          </a:prstGeom>
        </p:spPr>
      </p:pic>
      <p:cxnSp>
        <p:nvCxnSpPr>
          <p:cNvPr id="21" name="Ravni poveznik sa strelicom 20">
            <a:extLst>
              <a:ext uri="{FF2B5EF4-FFF2-40B4-BE49-F238E27FC236}">
                <a16:creationId xmlns:a16="http://schemas.microsoft.com/office/drawing/2014/main" id="{A02BFD0B-D8DC-DE8C-C25F-D712AA9D88EC}"/>
              </a:ext>
            </a:extLst>
          </p:cNvPr>
          <p:cNvCxnSpPr>
            <a:cxnSpLocks/>
          </p:cNvCxnSpPr>
          <p:nvPr/>
        </p:nvCxnSpPr>
        <p:spPr>
          <a:xfrm flipH="1">
            <a:off x="3919728" y="2810256"/>
            <a:ext cx="426720" cy="1127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1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8F6-D8CF-997E-FDBC-57F6AB60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SPHINCS+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CDE74-3193-2F41-2784-4E804EE00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3"/>
            <a:ext cx="5111750" cy="2610817"/>
          </a:xfrm>
        </p:spPr>
        <p:txBody>
          <a:bodyPr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46" dirty="0">
                <a:solidFill>
                  <a:srgbClr val="000000"/>
                </a:solidFill>
                <a:latin typeface="Tenorite"/>
              </a:rPr>
              <a:t>Shema digitalnog potpisa bez stanja, temeljena na raspršivanju</a:t>
            </a:r>
            <a:endParaRPr lang="en-US" sz="14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46" dirty="0">
                <a:solidFill>
                  <a:srgbClr val="000000"/>
                </a:solidFill>
                <a:latin typeface="Tenorite"/>
              </a:rPr>
              <a:t>Shema je sagrađena od jednokratnih digitalnih potpisa, strukture FORS, strukture HT i sheme XMSS</a:t>
            </a:r>
            <a:endParaRPr lang="en-US" sz="14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46" dirty="0">
                <a:solidFill>
                  <a:srgbClr val="000000"/>
                </a:solidFill>
                <a:latin typeface="Tenorite"/>
              </a:rPr>
              <a:t>Sigurnost potpisa ovisi isključivo o kriptografskoj jačini odabrane </a:t>
            </a:r>
            <a:r>
              <a:rPr lang="hr-HR" sz="1400" b="0" strike="noStrike" spc="46" dirty="0" err="1">
                <a:solidFill>
                  <a:srgbClr val="000000"/>
                </a:solidFill>
                <a:latin typeface="Tenorite"/>
              </a:rPr>
              <a:t>hash</a:t>
            </a:r>
            <a:r>
              <a:rPr lang="hr-HR" sz="1400" b="0" strike="noStrike" spc="46" dirty="0">
                <a:solidFill>
                  <a:srgbClr val="000000"/>
                </a:solidFill>
                <a:latin typeface="Tenorite"/>
              </a:rPr>
              <a:t> funkcije</a:t>
            </a:r>
            <a:endParaRPr lang="en-US" sz="1400" b="0" strike="noStrike" spc="-1" dirty="0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400" b="0" strike="noStrike" spc="46" dirty="0">
                <a:solidFill>
                  <a:srgbClr val="000000"/>
                </a:solidFill>
                <a:latin typeface="Tenorite"/>
              </a:rPr>
              <a:t>Algoritam je neefikasan u pogledu veličine potpisa i brzine</a:t>
            </a:r>
            <a:endParaRPr lang="en-US" sz="1400" b="0" strike="noStrike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24D0B-D3B2-4FF9-15E1-73FA3BE5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hr-HR" dirty="0"/>
              <a:t>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DF685-6249-4C6C-B0D8-C0D803E2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POSTKVANTNA KRIPTOGRAFIJA - ODABRANI ALGORITMI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6EF17-23E3-EFE9-3352-30CE3E10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71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{BF72092F-AC3E-45D4-A514-19816A596D22}tf67328976_win32</Template>
  <TotalTime>117</TotalTime>
  <Words>510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Tenorite</vt:lpstr>
      <vt:lpstr>Wingdings</vt:lpstr>
      <vt:lpstr>Office Theme</vt:lpstr>
      <vt:lpstr>Document</vt:lpstr>
      <vt:lpstr>POSTKVANTNA KRIPTOGRAFIJA ODABRANI ALGORITMI</vt:lpstr>
      <vt:lpstr>CILJ PROJEKTA</vt:lpstr>
      <vt:lpstr>CrYSTALS-Kyber</vt:lpstr>
      <vt:lpstr>Prikaz radnog okruženja</vt:lpstr>
      <vt:lpstr>POJEDNOSTAVLJENI RAD ALGORITMA</vt:lpstr>
      <vt:lpstr>Crystals-dilithium</vt:lpstr>
      <vt:lpstr>FIAT-SHAMIR WITH ABORTS</vt:lpstr>
      <vt:lpstr>PRIKAZ RADNOG OKRUŽENJA</vt:lpstr>
      <vt:lpstr>SPHINCS+</vt:lpstr>
      <vt:lpstr>PRIKAZ RADNOG OKRUŽENJA</vt:lpstr>
      <vt:lpstr>STRUKTURA</vt:lpstr>
      <vt:lpstr>Falcon</vt:lpstr>
      <vt:lpstr>PRIKAZ RADNOG OKRUŽENJA</vt:lpstr>
      <vt:lpstr>DIJAGRAMI TOKA ZA GENERIRANJE KLJUČA/Potpisa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POSTKVANTNA KRIPTOGRAFIJA ODABRANI ALGORITMI</dc:title>
  <dc:creator>Ana Šarić</dc:creator>
  <cp:lastModifiedBy>Ana Šarić</cp:lastModifiedBy>
  <cp:revision>7</cp:revision>
  <dcterms:created xsi:type="dcterms:W3CDTF">2023-01-09T14:30:02Z</dcterms:created>
  <dcterms:modified xsi:type="dcterms:W3CDTF">2023-01-15T21:15:38Z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